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9"/>
  </p:notesMasterIdLst>
  <p:handoutMasterIdLst>
    <p:handoutMasterId r:id="rId20"/>
  </p:handoutMasterIdLst>
  <p:sldIdLst>
    <p:sldId id="256" r:id="rId5"/>
    <p:sldId id="327" r:id="rId6"/>
    <p:sldId id="328" r:id="rId7"/>
    <p:sldId id="329" r:id="rId8"/>
    <p:sldId id="330" r:id="rId9"/>
    <p:sldId id="331" r:id="rId10"/>
    <p:sldId id="333" r:id="rId11"/>
    <p:sldId id="343" r:id="rId12"/>
    <p:sldId id="332" r:id="rId13"/>
    <p:sldId id="335" r:id="rId14"/>
    <p:sldId id="350" r:id="rId15"/>
    <p:sldId id="358" r:id="rId16"/>
    <p:sldId id="359" r:id="rId17"/>
    <p:sldId id="263" r:id="rId18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01" autoAdjust="0"/>
    <p:restoredTop sz="86370" autoAdjust="0"/>
  </p:normalViewPr>
  <p:slideViewPr>
    <p:cSldViewPr>
      <p:cViewPr varScale="1">
        <p:scale>
          <a:sx n="109" d="100"/>
          <a:sy n="109" d="100"/>
        </p:scale>
        <p:origin x="672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Files in Python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FF294-BBA1-AD4C-8B08-D1F357C9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218" name="Picture 2" descr="Python Icons - Download 15 Free Python icons here">
            <a:extLst>
              <a:ext uri="{FF2B5EF4-FFF2-40B4-BE49-F238E27FC236}">
                <a16:creationId xmlns:a16="http://schemas.microsoft.com/office/drawing/2014/main" id="{B8EA28E4-2473-434D-A414-2B157F7A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84" y="5029344"/>
            <a:ext cx="867032" cy="86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F5F8-12A4-DE47-BCFF-160C2E79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and Deleting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7E867-2EEA-AF4C-B684-82DA73CBE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File can be renamed using the </a:t>
            </a:r>
            <a:r>
              <a:rPr lang="en-GB" sz="2400" dirty="0" err="1">
                <a:latin typeface="Courier" pitchFamily="2" charset="0"/>
              </a:rPr>
              <a:t>os.rename</a:t>
            </a:r>
            <a:r>
              <a:rPr lang="en-GB" sz="2400" dirty="0">
                <a:latin typeface="Courier" pitchFamily="2" charset="0"/>
              </a:rPr>
              <a:t>() </a:t>
            </a:r>
            <a:r>
              <a:rPr lang="en-GB" sz="2400" dirty="0"/>
              <a:t>function</a:t>
            </a:r>
          </a:p>
          <a:p>
            <a:pPr lvl="1"/>
            <a:r>
              <a:rPr lang="en-GB" sz="2000" dirty="0"/>
              <a:t>function takes 2 </a:t>
            </a:r>
            <a:r>
              <a:rPr lang="en-GB" sz="2000" dirty="0" err="1"/>
              <a:t>args</a:t>
            </a:r>
            <a:r>
              <a:rPr lang="en-GB" sz="2000" dirty="0"/>
              <a:t>, current filename and new filename</a:t>
            </a:r>
          </a:p>
          <a:p>
            <a:pPr lvl="1"/>
            <a:r>
              <a:rPr lang="en-GB" sz="2000" dirty="0"/>
              <a:t>part of the Python </a:t>
            </a:r>
            <a:r>
              <a:rPr lang="en-GB" sz="2000" dirty="0" err="1">
                <a:latin typeface="Courier" pitchFamily="2" charset="0"/>
              </a:rPr>
              <a:t>os</a:t>
            </a:r>
            <a:r>
              <a:rPr lang="en-GB" sz="2000" dirty="0"/>
              <a:t> module which provides methods that can be used to perform a range of file-processing operations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r>
              <a:rPr lang="en-GB" sz="2400" dirty="0"/>
              <a:t>Delete a File</a:t>
            </a:r>
          </a:p>
          <a:p>
            <a:pPr lvl="1"/>
            <a:r>
              <a:rPr lang="en-GB" sz="2000" dirty="0"/>
              <a:t>use </a:t>
            </a:r>
            <a:r>
              <a:rPr lang="en-GB" sz="2000" dirty="0" err="1"/>
              <a:t>os.remove</a:t>
            </a:r>
            <a:r>
              <a:rPr lang="en-GB" sz="2000" dirty="0"/>
              <a:t>() function 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20F06-A84E-E24D-99ED-E3A3357013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C177A-6145-E243-8C66-829E10E9FB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E5844-216C-9D41-98E5-82BB730A95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56711-FB80-8144-BFE4-729E68ABE64F}"/>
              </a:ext>
            </a:extLst>
          </p:cNvPr>
          <p:cNvSpPr txBox="1"/>
          <p:nvPr/>
        </p:nvSpPr>
        <p:spPr>
          <a:xfrm>
            <a:off x="1640632" y="3501008"/>
            <a:ext cx="65611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myfileoriginalname.txt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myfilenewname.txt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4598A-DE9F-7E46-B5BD-7BABC81C61F2}"/>
              </a:ext>
            </a:extLst>
          </p:cNvPr>
          <p:cNvSpPr txBox="1"/>
          <p:nvPr/>
        </p:nvSpPr>
        <p:spPr>
          <a:xfrm>
            <a:off x="1660621" y="5287284"/>
            <a:ext cx="430049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somefilename.txt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)</a:t>
            </a:r>
          </a:p>
        </p:txBody>
      </p:sp>
      <p:pic>
        <p:nvPicPr>
          <p:cNvPr id="9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14A56413-D408-217D-6FB8-EB971FEB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13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4F67-91C2-AC43-A06D-F2372431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F0D6-8824-AC49-BF0D-1C43364C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Comma Separated Values (csv) format</a:t>
            </a:r>
          </a:p>
          <a:p>
            <a:pPr lvl="1"/>
            <a:r>
              <a:rPr lang="en-US" sz="2000" dirty="0"/>
              <a:t>widely used for data import and export</a:t>
            </a:r>
          </a:p>
          <a:p>
            <a:pPr lvl="1"/>
            <a:r>
              <a:rPr lang="en-US" sz="2000" dirty="0"/>
              <a:t>but no well-defined standard</a:t>
            </a:r>
          </a:p>
          <a:p>
            <a:r>
              <a:rPr lang="en-US" sz="2400" dirty="0"/>
              <a:t>Supported by the built-in </a:t>
            </a:r>
            <a:r>
              <a:rPr lang="en-US" sz="2400" dirty="0">
                <a:latin typeface="Courier" pitchFamily="2" charset="0"/>
              </a:rPr>
              <a:t>csv</a:t>
            </a:r>
            <a:r>
              <a:rPr lang="en-US" sz="2400" dirty="0"/>
              <a:t> module</a:t>
            </a:r>
          </a:p>
          <a:p>
            <a:pPr lvl="1"/>
            <a:r>
              <a:rPr lang="en-US" sz="2000" dirty="0"/>
              <a:t>can read and write CSV files</a:t>
            </a:r>
          </a:p>
          <a:p>
            <a:pPr lvl="1"/>
            <a:r>
              <a:rPr lang="en-US" sz="2000" dirty="0"/>
              <a:t>supports formats used by Excel</a:t>
            </a:r>
          </a:p>
          <a:p>
            <a:pPr lvl="1"/>
            <a:r>
              <a:rPr lang="en-US" sz="2000" dirty="0"/>
              <a:t>can also support other dialects or </a:t>
            </a:r>
          </a:p>
          <a:p>
            <a:pPr lvl="1"/>
            <a:r>
              <a:rPr lang="en-US" sz="2000" dirty="0"/>
              <a:t>special-purpose user defined formats</a:t>
            </a:r>
          </a:p>
          <a:p>
            <a:r>
              <a:rPr lang="en-US" sz="2400" dirty="0"/>
              <a:t>Key objects are </a:t>
            </a:r>
            <a:r>
              <a:rPr lang="en-US" sz="2400" dirty="0" err="1"/>
              <a:t>csv.reader</a:t>
            </a:r>
            <a:r>
              <a:rPr lang="en-US" sz="2400" dirty="0"/>
              <a:t> and </a:t>
            </a:r>
            <a:r>
              <a:rPr lang="en-US" sz="2400" dirty="0" err="1"/>
              <a:t>csv.writer</a:t>
            </a:r>
            <a:endParaRPr lang="en-US" sz="2400" dirty="0"/>
          </a:p>
          <a:p>
            <a:pPr lvl="1"/>
            <a:r>
              <a:rPr lang="en-US" sz="2000" dirty="0"/>
              <a:t>for more information see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/3/library/</a:t>
            </a:r>
            <a:r>
              <a:rPr lang="en-US" dirty="0" err="1"/>
              <a:t>csv.html</a:t>
            </a:r>
            <a:endParaRPr lang="en-US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4F370-319B-CD43-B595-4FDC704E2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D920E-B185-B14C-B62F-20AB6B81D3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BB28-2F76-CC4D-9D87-ED14B93B23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6146" name="Picture 2" descr="Flexible CSV Handling in Python with DictReader and DictWriter - DEV  Community">
            <a:extLst>
              <a:ext uri="{FF2B5EF4-FFF2-40B4-BE49-F238E27FC236}">
                <a16:creationId xmlns:a16="http://schemas.microsoft.com/office/drawing/2014/main" id="{20DAC2AF-8D65-AE46-A5A3-3AAE84CD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64" y="548680"/>
            <a:ext cx="1381125" cy="77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8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9110-DB51-0B4B-812C-0BBCB473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3D832-93EE-5949-9A59-B9743D8B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Write out CSV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687B-AECD-3344-AE91-24D8EB303F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E1498-9BA2-A849-A914-9715311A7A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1FEE-88C4-3147-B861-4CCCC6CE7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F6F0D-AB54-794A-907F-7F20014F5389}"/>
              </a:ext>
            </a:extLst>
          </p:cNvPr>
          <p:cNvSpPr txBox="1"/>
          <p:nvPr/>
        </p:nvSpPr>
        <p:spPr>
          <a:xfrm>
            <a:off x="508154" y="2259300"/>
            <a:ext cx="7253157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i</a:t>
            </a:r>
            <a:r>
              <a:rPr lang="en-GB" sz="2000" dirty="0">
                <a:solidFill>
                  <a:schemeClr val="tx1"/>
                </a:solidFill>
                <a:effectLst/>
              </a:rPr>
              <a:t>mport csv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b="1" dirty="0">
                <a:solidFill>
                  <a:schemeClr val="tx1"/>
                </a:solidFill>
                <a:effectLst/>
              </a:rPr>
              <a:t>try: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print('Creating CSV file')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with</a:t>
            </a:r>
            <a:r>
              <a:rPr lang="en-GB" sz="2000" dirty="0">
                <a:solidFill>
                  <a:schemeClr val="tx1"/>
                </a:solidFill>
                <a:effectLst/>
              </a:rPr>
              <a:t> open('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sample.csv</a:t>
            </a:r>
            <a:r>
              <a:rPr lang="en-GB" sz="2000" dirty="0">
                <a:solidFill>
                  <a:schemeClr val="tx1"/>
                </a:solidFill>
                <a:effectLst/>
              </a:rPr>
              <a:t>', 'w')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as</a:t>
            </a:r>
            <a:r>
              <a:rPr lang="en-GB" sz="2000" dirty="0">
                <a:solidFill>
                  <a:schemeClr val="tx1"/>
                </a:solidFill>
                <a:effectLst/>
              </a:rPr>
              <a:t> 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csvfile</a:t>
            </a:r>
            <a:r>
              <a:rPr lang="en-GB" sz="2000" dirty="0">
                <a:solidFill>
                  <a:schemeClr val="tx1"/>
                </a:solidFill>
                <a:effectLst/>
              </a:rPr>
              <a:t>: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   writer = </a:t>
            </a:r>
            <a:r>
              <a:rPr lang="en-GB" sz="2000" dirty="0" err="1">
                <a:solidFill>
                  <a:srgbClr val="0000FF"/>
                </a:solidFill>
                <a:effectLst/>
              </a:rPr>
              <a:t>csv.writer</a:t>
            </a:r>
            <a:r>
              <a:rPr lang="en-GB" sz="2000" dirty="0">
                <a:solidFill>
                  <a:schemeClr val="tx1"/>
                </a:solidFill>
                <a:effectLst/>
              </a:rPr>
              <a:t>(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csvfile</a:t>
            </a:r>
            <a:r>
              <a:rPr lang="en-GB" sz="2000" dirty="0">
                <a:solidFill>
                  <a:schemeClr val="tx1"/>
                </a:solidFill>
                <a:effectLst/>
              </a:rPr>
              <a:t>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   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writer.</a:t>
            </a:r>
            <a:r>
              <a:rPr lang="en-GB" sz="2000" dirty="0" err="1">
                <a:solidFill>
                  <a:srgbClr val="0000FF"/>
                </a:solidFill>
                <a:effectLst/>
              </a:rPr>
              <a:t>writerow</a:t>
            </a:r>
            <a:r>
              <a:rPr lang="en-GB" sz="2000" dirty="0">
                <a:solidFill>
                  <a:schemeClr val="tx1"/>
                </a:solidFill>
                <a:effectLst/>
              </a:rPr>
              <a:t>(['She Loves You', 'Sept 1963'])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   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writer.</a:t>
            </a:r>
            <a:r>
              <a:rPr lang="en-GB" sz="2000" dirty="0" err="1">
                <a:solidFill>
                  <a:srgbClr val="0000FF"/>
                </a:solidFill>
              </a:rPr>
              <a:t>writerow</a:t>
            </a:r>
            <a:r>
              <a:rPr lang="en-GB" sz="2000" dirty="0">
                <a:solidFill>
                  <a:schemeClr val="tx1"/>
                </a:solidFill>
                <a:effectLst/>
              </a:rPr>
              <a:t>(['I Want to Hold Your Hand', 'Dec 1963'])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   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writer.</a:t>
            </a:r>
            <a:r>
              <a:rPr lang="en-GB" sz="2000" dirty="0" err="1">
                <a:solidFill>
                  <a:srgbClr val="0000FF"/>
                </a:solidFill>
              </a:rPr>
              <a:t>writerow</a:t>
            </a:r>
            <a:r>
              <a:rPr lang="en-GB" sz="2000" dirty="0">
                <a:solidFill>
                  <a:schemeClr val="tx1"/>
                </a:solidFill>
                <a:effectLst/>
              </a:rPr>
              <a:t>(['Cant Buy Me Love', 'Apr 1964'])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   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writer.</a:t>
            </a:r>
            <a:r>
              <a:rPr lang="en-GB" sz="2000" dirty="0" err="1">
                <a:solidFill>
                  <a:srgbClr val="0000FF"/>
                </a:solidFill>
              </a:rPr>
              <a:t>writerow</a:t>
            </a:r>
            <a:r>
              <a:rPr lang="en-GB" sz="2000" dirty="0">
                <a:solidFill>
                  <a:schemeClr val="tx1"/>
                </a:solidFill>
                <a:effectLst/>
              </a:rPr>
              <a:t>(['A Hard Days Night', 'July 1964'])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b="1" dirty="0">
                <a:solidFill>
                  <a:schemeClr val="tx1"/>
                </a:solidFill>
                <a:effectLst/>
              </a:rPr>
              <a:t>except</a:t>
            </a:r>
            <a:r>
              <a:rPr lang="en-GB" sz="2000" dirty="0">
                <a:solidFill>
                  <a:schemeClr val="tx1"/>
                </a:solidFill>
                <a:effectLst/>
              </a:rPr>
              <a:t> Exception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as</a:t>
            </a:r>
            <a:r>
              <a:rPr lang="en-GB" sz="2000" dirty="0">
                <a:solidFill>
                  <a:schemeClr val="tx1"/>
                </a:solidFill>
                <a:effectLst/>
              </a:rPr>
              <a:t> exp: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print(exp)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52DC5E-696C-DC4F-9678-F99057058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260" y="5365058"/>
            <a:ext cx="3846232" cy="106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lexible CSV Handling in Python with DictReader and DictWriter - DEV  Community">
            <a:extLst>
              <a:ext uri="{FF2B5EF4-FFF2-40B4-BE49-F238E27FC236}">
                <a16:creationId xmlns:a16="http://schemas.microsoft.com/office/drawing/2014/main" id="{1621E193-C089-7241-B147-8861F1F89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64" y="548680"/>
            <a:ext cx="1381125" cy="77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61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9110-DB51-0B4B-812C-0BBCB473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3D832-93EE-5949-9A59-B9743D8B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Reading from a CSV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687B-AECD-3344-AE91-24D8EB303F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E1498-9BA2-A849-A914-9715311A7A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1FEE-88C4-3147-B861-4CCCC6CE7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F6F0D-AB54-794A-907F-7F20014F5389}"/>
              </a:ext>
            </a:extLst>
          </p:cNvPr>
          <p:cNvSpPr txBox="1"/>
          <p:nvPr/>
        </p:nvSpPr>
        <p:spPr>
          <a:xfrm>
            <a:off x="518909" y="2454446"/>
            <a:ext cx="4817610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csv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print('Starting to read csv file')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b="1" dirty="0">
                <a:solidFill>
                  <a:schemeClr val="tx1"/>
                </a:solidFill>
                <a:effectLst/>
              </a:rPr>
              <a:t>try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print('Starting to read csv file')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</a:t>
            </a:r>
            <a:r>
              <a:rPr lang="en-GB" b="1" dirty="0">
                <a:solidFill>
                  <a:schemeClr val="tx1"/>
                </a:solidFill>
                <a:effectLst/>
              </a:rPr>
              <a:t>with</a:t>
            </a:r>
            <a:r>
              <a:rPr lang="en-GB" dirty="0">
                <a:solidFill>
                  <a:schemeClr val="tx1"/>
                </a:solidFill>
                <a:effectLst/>
              </a:rPr>
              <a:t> open('</a:t>
            </a:r>
            <a:r>
              <a:rPr lang="en-GB" dirty="0" err="1">
                <a:solidFill>
                  <a:schemeClr val="tx1"/>
                </a:solidFill>
                <a:effectLst/>
              </a:rPr>
              <a:t>sample.csv</a:t>
            </a:r>
            <a:r>
              <a:rPr lang="en-GB" dirty="0">
                <a:solidFill>
                  <a:schemeClr val="tx1"/>
                </a:solidFill>
                <a:effectLst/>
              </a:rPr>
              <a:t>') </a:t>
            </a:r>
            <a:r>
              <a:rPr lang="en-GB" b="1" dirty="0">
                <a:solidFill>
                  <a:schemeClr val="tx1"/>
                </a:solidFill>
                <a:effectLst/>
              </a:rPr>
              <a:t>as</a:t>
            </a:r>
            <a:r>
              <a:rPr lang="en-GB" dirty="0">
                <a:solidFill>
                  <a:schemeClr val="tx1"/>
                </a:solidFill>
                <a:effectLst/>
              </a:rPr>
              <a:t> </a:t>
            </a:r>
            <a:r>
              <a:rPr lang="en-GB" dirty="0" err="1">
                <a:solidFill>
                  <a:schemeClr val="tx1"/>
                </a:solidFill>
                <a:effectLst/>
              </a:rPr>
              <a:t>csvfile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reader = </a:t>
            </a:r>
            <a:r>
              <a:rPr lang="en-GB" dirty="0" err="1">
                <a:solidFill>
                  <a:srgbClr val="0000FF"/>
                </a:solidFill>
                <a:effectLst/>
              </a:rPr>
              <a:t>csv.reader</a:t>
            </a:r>
            <a:r>
              <a:rPr lang="en-GB" dirty="0">
                <a:solidFill>
                  <a:schemeClr val="tx1"/>
                </a:solidFill>
                <a:effectLst/>
              </a:rPr>
              <a:t>(</a:t>
            </a:r>
            <a:r>
              <a:rPr lang="en-GB" dirty="0" err="1">
                <a:solidFill>
                  <a:schemeClr val="tx1"/>
                </a:solidFill>
                <a:effectLst/>
              </a:rPr>
              <a:t>csvfile</a:t>
            </a:r>
            <a:r>
              <a:rPr lang="en-GB" dirty="0">
                <a:solidFill>
                  <a:schemeClr val="tx1"/>
                </a:solidFill>
                <a:effectLst/>
              </a:rPr>
              <a:t>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</a:t>
            </a:r>
            <a:r>
              <a:rPr lang="en-GB" b="1" dirty="0">
                <a:solidFill>
                  <a:schemeClr val="tx1"/>
                </a:solidFill>
                <a:effectLst/>
              </a:rPr>
              <a:t>for</a:t>
            </a:r>
            <a:r>
              <a:rPr lang="en-GB" dirty="0">
                <a:solidFill>
                  <a:schemeClr val="tx1"/>
                </a:solidFill>
                <a:effectLst/>
              </a:rPr>
              <a:t> row </a:t>
            </a:r>
            <a:r>
              <a:rPr lang="en-GB" b="1" dirty="0">
                <a:solidFill>
                  <a:schemeClr val="tx1"/>
                </a:solidFill>
                <a:effectLst/>
              </a:rPr>
              <a:t>in</a:t>
            </a:r>
            <a:r>
              <a:rPr lang="en-GB" dirty="0">
                <a:solidFill>
                  <a:schemeClr val="tx1"/>
                </a:solidFill>
                <a:effectLst/>
              </a:rPr>
              <a:t> reader: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   print(f'{row[0]}, {row[1]}')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b="1" dirty="0">
                <a:solidFill>
                  <a:schemeClr val="tx1"/>
                </a:solidFill>
                <a:effectLst/>
              </a:rPr>
              <a:t>except</a:t>
            </a:r>
            <a:r>
              <a:rPr lang="en-GB" dirty="0">
                <a:solidFill>
                  <a:schemeClr val="tx1"/>
                </a:solidFill>
                <a:effectLst/>
              </a:rPr>
              <a:t> Exception </a:t>
            </a:r>
            <a:r>
              <a:rPr lang="en-GB" b="1" dirty="0">
                <a:solidFill>
                  <a:schemeClr val="tx1"/>
                </a:solidFill>
                <a:effectLst/>
              </a:rPr>
              <a:t>as</a:t>
            </a:r>
            <a:r>
              <a:rPr lang="en-GB" dirty="0">
                <a:solidFill>
                  <a:schemeClr val="tx1"/>
                </a:solidFill>
                <a:effectLst/>
              </a:rPr>
              <a:t> exp: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print(exp)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 Reading')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AA221-B325-AA44-86A6-7AD09E9DC92A}"/>
              </a:ext>
            </a:extLst>
          </p:cNvPr>
          <p:cNvSpPr txBox="1"/>
          <p:nvPr/>
        </p:nvSpPr>
        <p:spPr>
          <a:xfrm>
            <a:off x="4553596" y="4562951"/>
            <a:ext cx="3312368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Starting to read csv file</a:t>
            </a:r>
          </a:p>
          <a:p>
            <a:r>
              <a:rPr lang="en-GB" sz="1400" dirty="0">
                <a:solidFill>
                  <a:schemeClr val="tx1"/>
                </a:solidFill>
              </a:rPr>
              <a:t>She Loves You, Sept 1963</a:t>
            </a:r>
          </a:p>
          <a:p>
            <a:r>
              <a:rPr lang="en-GB" sz="1400" dirty="0">
                <a:solidFill>
                  <a:schemeClr val="tx1"/>
                </a:solidFill>
              </a:rPr>
              <a:t>I Want to Hold Your Hand, Dec 1963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Cant Buy Me Love, Apr 1964</a:t>
            </a:r>
          </a:p>
          <a:p>
            <a:r>
              <a:rPr lang="en-GB" sz="1400" dirty="0">
                <a:solidFill>
                  <a:schemeClr val="tx1"/>
                </a:solidFill>
              </a:rPr>
              <a:t>Done Reading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D363E9-6384-214D-A687-9CD38A1A7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06" y="1596429"/>
            <a:ext cx="3783399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exible CSV Handling in Python with DictReader and DictWriter - DEV  Community">
            <a:extLst>
              <a:ext uri="{FF2B5EF4-FFF2-40B4-BE49-F238E27FC236}">
                <a16:creationId xmlns:a16="http://schemas.microsoft.com/office/drawing/2014/main" id="{90B0C374-4DCF-3046-9C46-37350EA9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64" y="548680"/>
            <a:ext cx="1381125" cy="77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6CD5BF-6BAD-3D4B-9F4C-3EAE15F5D422}"/>
              </a:ext>
            </a:extLst>
          </p:cNvPr>
          <p:cNvSpPr txBox="1"/>
          <p:nvPr/>
        </p:nvSpPr>
        <p:spPr>
          <a:xfrm>
            <a:off x="6003149" y="595557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00FF"/>
                </a:solidFill>
              </a:rPr>
              <a:t>row is a list</a:t>
            </a:r>
          </a:p>
        </p:txBody>
      </p:sp>
      <p:pic>
        <p:nvPicPr>
          <p:cNvPr id="11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92397562-BFFF-4515-5929-FEF05403D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57" y="5663014"/>
            <a:ext cx="463192" cy="4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5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Obtaining a reference to a file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File Access Modes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Reading Files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Writing Data to Files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Using files and with statements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Exception Handling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Renaming and Deleting files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Working with CSV Files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CFB8E-D035-6A45-AFD1-CA0D05C8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9" name="Picture 2" descr="Flexible CSV Handling in Python with DictReader and DictWriter - DEV  Community">
            <a:extLst>
              <a:ext uri="{FF2B5EF4-FFF2-40B4-BE49-F238E27FC236}">
                <a16:creationId xmlns:a16="http://schemas.microsoft.com/office/drawing/2014/main" id="{AD515EB9-8283-4B41-A035-B64CCC64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73" y="5013176"/>
            <a:ext cx="1381125" cy="77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Icons - Download 15 Free Python icons here">
            <a:extLst>
              <a:ext uri="{FF2B5EF4-FFF2-40B4-BE49-F238E27FC236}">
                <a16:creationId xmlns:a16="http://schemas.microsoft.com/office/drawing/2014/main" id="{B390A3A4-6081-1143-BA59-26C9FBD0C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541" y="2276872"/>
            <a:ext cx="867032" cy="86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7C3D-E01C-E94C-9A3F-08D082CB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a reference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04E04-8D68-F24B-AB16-DF34BF466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577499"/>
            <a:ext cx="8913681" cy="4529138"/>
          </a:xfrm>
        </p:spPr>
        <p:txBody>
          <a:bodyPr/>
          <a:lstStyle/>
          <a:p>
            <a:r>
              <a:rPr lang="en-GB" sz="2400" dirty="0">
                <a:latin typeface="Courier" pitchFamily="2" charset="0"/>
              </a:rPr>
              <a:t>open() </a:t>
            </a:r>
            <a:r>
              <a:rPr lang="en-GB" sz="2400" dirty="0"/>
              <a:t>function creates a file object </a:t>
            </a:r>
          </a:p>
          <a:p>
            <a:pPr lvl="1"/>
            <a:r>
              <a:rPr lang="en-GB" sz="2000" dirty="0"/>
              <a:t>can use to read and / or write data </a:t>
            </a:r>
          </a:p>
          <a:p>
            <a:pPr lvl="1"/>
            <a:r>
              <a:rPr lang="en-GB" sz="2000" dirty="0"/>
              <a:t>requires the name of the file you want to work with</a:t>
            </a:r>
          </a:p>
          <a:p>
            <a:pPr lvl="1"/>
            <a:r>
              <a:rPr lang="en-GB" sz="2000" dirty="0"/>
              <a:t>optionally you can specify the access mode</a:t>
            </a:r>
          </a:p>
          <a:p>
            <a:r>
              <a:rPr lang="en-GB" sz="2400" dirty="0"/>
              <a:t>Signature for open function</a:t>
            </a:r>
          </a:p>
          <a:p>
            <a:endParaRPr lang="en-GB" sz="2400" dirty="0"/>
          </a:p>
          <a:p>
            <a:pPr lvl="1"/>
            <a:r>
              <a:rPr lang="en-GB" sz="2000" dirty="0" err="1">
                <a:latin typeface="Courier" pitchFamily="2" charset="0"/>
              </a:rPr>
              <a:t>file_name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/>
              <a:t>indicates the file to be accessed</a:t>
            </a:r>
          </a:p>
          <a:p>
            <a:pPr lvl="1"/>
            <a:r>
              <a:rPr lang="en-GB" sz="2000" dirty="0" err="1">
                <a:latin typeface="Courier" pitchFamily="2" charset="0"/>
              </a:rPr>
              <a:t>access_mode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/>
              <a:t>determines mode file opened in</a:t>
            </a:r>
          </a:p>
          <a:p>
            <a:pPr lvl="2"/>
            <a:r>
              <a:rPr lang="en-GB" sz="1600" dirty="0"/>
              <a:t>i.e. read (default), write, append, etc. </a:t>
            </a:r>
          </a:p>
          <a:p>
            <a:pPr lvl="2"/>
            <a:r>
              <a:rPr lang="en-GB" sz="1600" dirty="0"/>
              <a:t>in text (default) or binary modes</a:t>
            </a:r>
            <a:endParaRPr lang="en-GB" sz="24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733C4-F2BD-664B-A891-2CACCED6C3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47ECB-FBFB-8E4A-AABD-67C14036E7E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EC8F0-DC60-B64A-9FC9-D5C1AEDD17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E4AEC-0BAE-3740-8999-E8F9DFBD22E4}"/>
              </a:ext>
            </a:extLst>
          </p:cNvPr>
          <p:cNvSpPr txBox="1"/>
          <p:nvPr/>
        </p:nvSpPr>
        <p:spPr>
          <a:xfrm>
            <a:off x="1583069" y="4005064"/>
            <a:ext cx="4917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file_object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access_mode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076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965FE3D8-C341-42B3-B353-5C925960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7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B5DD-3672-4847-B671-E6740A6B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Access Modes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E908630-AC2E-F247-B6B2-AB53F205CE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075112"/>
              </p:ext>
            </p:extLst>
          </p:nvPr>
        </p:nvGraphicFramePr>
        <p:xfrm>
          <a:off x="506044" y="1474471"/>
          <a:ext cx="8913814" cy="5050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84">
                  <a:extLst>
                    <a:ext uri="{9D8B030D-6E8A-4147-A177-3AD203B41FA5}">
                      <a16:colId xmlns:a16="http://schemas.microsoft.com/office/drawing/2014/main" val="2854751900"/>
                    </a:ext>
                  </a:extLst>
                </a:gridCol>
                <a:gridCol w="8200530">
                  <a:extLst>
                    <a:ext uri="{9D8B030D-6E8A-4147-A177-3AD203B41FA5}">
                      <a16:colId xmlns:a16="http://schemas.microsoft.com/office/drawing/2014/main" val="257932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EEEEEE"/>
                          </a:solidFill>
                          <a:effectLst/>
                          <a:latin typeface="Times New Roman" panose="02020603050405020304" pitchFamily="18" charset="0"/>
                        </a:rPr>
                        <a:t>Mode</a:t>
                      </a:r>
                      <a:endParaRPr lang="en-GB" dirty="0">
                        <a:solidFill>
                          <a:srgbClr val="EEEEEE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0994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reading only (default).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44443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rb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reading only in binary format.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6930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r+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both reading and writing. Cursor at start of file.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52045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rb+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 Opens a file for both reading and writing in binary format.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76565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w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writing only. Overwrites the file if the file exists.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70832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wb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writing only in binary format. Overwrites the file if the file exists.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8375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w+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both writing and reading. Overwrites the existing file if the file exists.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72289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wb+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both writing and reading in binary format. Overwrites the existing file if the file exists. Cursor at end of file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45353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 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appending. If the file does not exist, it creates a new file for writing.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9945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GB" b="1">
                          <a:effectLst/>
                          <a:latin typeface="Times New Roman" panose="02020603050405020304" pitchFamily="18" charset="0"/>
                        </a:rPr>
                        <a:t>b </a:t>
                      </a:r>
                      <a:endParaRPr lang="en-GB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appending in binary format.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127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a+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both appending and reading. Cursor at end of file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10306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ab+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both appending and reading in binary format.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00114381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F97AC-642D-874B-B553-C98ACEC5AE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0C922-E5BC-C943-9598-83FB4B0DBA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A6D71-6507-F542-AD44-04A4F1D13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8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410071C4-4A44-D437-C3D5-80B5E72B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71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DCC8-F214-E34E-BFEF-215D33CD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FF9E-C533-A04D-BE2C-B6CDA3658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read info from file object via</a:t>
            </a:r>
          </a:p>
          <a:p>
            <a:pPr lvl="1"/>
            <a:r>
              <a:rPr lang="en-GB" sz="2000" dirty="0">
                <a:latin typeface="Courier" pitchFamily="2" charset="0"/>
              </a:rPr>
              <a:t>read()</a:t>
            </a:r>
            <a:r>
              <a:rPr lang="en-GB" sz="2000" dirty="0"/>
              <a:t>, </a:t>
            </a:r>
            <a:r>
              <a:rPr lang="en-GB" sz="2000" dirty="0" err="1">
                <a:latin typeface="Courier" pitchFamily="2" charset="0"/>
              </a:rPr>
              <a:t>readline</a:t>
            </a:r>
            <a:r>
              <a:rPr lang="en-GB" sz="2000" dirty="0">
                <a:latin typeface="Courier" pitchFamily="2" charset="0"/>
              </a:rPr>
              <a:t>() </a:t>
            </a:r>
            <a:r>
              <a:rPr lang="en-GB" sz="2000" dirty="0"/>
              <a:t>and </a:t>
            </a:r>
            <a:r>
              <a:rPr lang="en-GB" sz="2000" dirty="0" err="1">
                <a:latin typeface="Courier" pitchFamily="2" charset="0"/>
              </a:rPr>
              <a:t>readlines</a:t>
            </a:r>
            <a:r>
              <a:rPr lang="en-GB" sz="2000" dirty="0">
                <a:latin typeface="Courier" pitchFamily="2" charset="0"/>
              </a:rPr>
              <a:t>() </a:t>
            </a:r>
            <a:r>
              <a:rPr lang="en-GB" sz="2000" dirty="0"/>
              <a:t>methods</a:t>
            </a:r>
          </a:p>
          <a:p>
            <a:pPr lvl="1"/>
            <a:r>
              <a:rPr lang="en-GB" sz="2000" dirty="0">
                <a:latin typeface="Courier" pitchFamily="2" charset="0"/>
              </a:rPr>
              <a:t>read() </a:t>
            </a:r>
            <a:r>
              <a:rPr lang="en-GB" sz="2000" dirty="0"/>
              <a:t>return the entire contents of the file as a single string</a:t>
            </a:r>
          </a:p>
          <a:p>
            <a:pPr lvl="1"/>
            <a:r>
              <a:rPr lang="en-GB" sz="2000" dirty="0" err="1">
                <a:latin typeface="Courier" pitchFamily="2" charset="0"/>
              </a:rPr>
              <a:t>readline</a:t>
            </a:r>
            <a:r>
              <a:rPr lang="en-GB" sz="2000" dirty="0">
                <a:latin typeface="Courier" pitchFamily="2" charset="0"/>
              </a:rPr>
              <a:t>() </a:t>
            </a:r>
            <a:r>
              <a:rPr lang="en-GB" sz="2000" dirty="0"/>
              <a:t>next line from a file</a:t>
            </a:r>
          </a:p>
          <a:p>
            <a:pPr lvl="1"/>
            <a:r>
              <a:rPr lang="en-GB" sz="2000" dirty="0" err="1">
                <a:latin typeface="Courier" pitchFamily="2" charset="0"/>
              </a:rPr>
              <a:t>readlines</a:t>
            </a:r>
            <a:r>
              <a:rPr lang="en-GB" sz="2000" dirty="0">
                <a:latin typeface="Courier" pitchFamily="2" charset="0"/>
              </a:rPr>
              <a:t>() </a:t>
            </a:r>
            <a:r>
              <a:rPr lang="en-GB" sz="2000" dirty="0"/>
              <a:t>method returns a list of all the lines in a file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4400" dirty="0"/>
          </a:p>
          <a:p>
            <a:r>
              <a:rPr lang="en-GB" sz="2400" dirty="0"/>
              <a:t>Don’t forget to </a:t>
            </a:r>
            <a:r>
              <a:rPr lang="en-GB" sz="2400" b="1" dirty="0">
                <a:solidFill>
                  <a:srgbClr val="0000FF"/>
                </a:solidFill>
              </a:rPr>
              <a:t>close</a:t>
            </a:r>
            <a:r>
              <a:rPr lang="en-GB" sz="2400" dirty="0"/>
              <a:t> the file object</a:t>
            </a:r>
          </a:p>
          <a:p>
            <a:r>
              <a:rPr lang="en-GB" sz="2400" dirty="0"/>
              <a:t>Once a line is read it won’t be read again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91E95-70C6-3F45-95F0-C111222606D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AEE67-CA2F-DA48-A270-3DCBD93511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4AA23-846F-B949-82E5-9494ABBED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C6393-8341-EF42-8EE3-256788156AE6}"/>
              </a:ext>
            </a:extLst>
          </p:cNvPr>
          <p:cNvSpPr txBox="1"/>
          <p:nvPr/>
        </p:nvSpPr>
        <p:spPr>
          <a:xfrm>
            <a:off x="5010186" y="3864769"/>
            <a:ext cx="396044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Read multiple lines of data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= open('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lines =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readlines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print(line, end='')</a:t>
            </a: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DFA93-CF2F-844C-BFDB-A6E0BA5B31B0}"/>
              </a:ext>
            </a:extLst>
          </p:cNvPr>
          <p:cNvSpPr txBox="1"/>
          <p:nvPr/>
        </p:nvSpPr>
        <p:spPr>
          <a:xfrm>
            <a:off x="970655" y="3864769"/>
            <a:ext cx="333427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Read one line of data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line_of_data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file.readline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line_of_data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end='')</a:t>
            </a: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9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AA7B2B30-8394-956C-A64E-C0C3D36D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00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A379-B08F-3C4C-9D61-85CF1EEC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Contents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D4E8-003D-DB4D-92BC-AAF6421CE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844823"/>
            <a:ext cx="8913681" cy="4100365"/>
          </a:xfrm>
        </p:spPr>
        <p:txBody>
          <a:bodyPr/>
          <a:lstStyle/>
          <a:p>
            <a:r>
              <a:rPr lang="en-US" sz="2400" dirty="0"/>
              <a:t>Often want to process contents of file a line at a time</a:t>
            </a:r>
          </a:p>
          <a:p>
            <a:r>
              <a:rPr lang="en-GB" sz="2400" dirty="0"/>
              <a:t>File objects support iteration: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9924-4293-234E-881A-28E7DFD9605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314EF-9146-F449-B487-32FCF94B61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A42C4-41FF-3A40-A900-45D4CAC0F9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5ACDD-3B71-AA42-AE8A-D1F17D3864DF}"/>
              </a:ext>
            </a:extLst>
          </p:cNvPr>
          <p:cNvSpPr txBox="1"/>
          <p:nvPr/>
        </p:nvSpPr>
        <p:spPr>
          <a:xfrm>
            <a:off x="3008784" y="3156341"/>
            <a:ext cx="338437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= open('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line in file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print(line, end='')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8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EB610AE7-E14C-67DD-6604-024BE0073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04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14FC-CFA0-D646-BE3A-336CCB78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files and with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FF9AF-D066-1B4D-8D9A-D24B5196E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File type implements the </a:t>
            </a:r>
            <a:r>
              <a:rPr lang="en-US" sz="2400" i="1" dirty="0"/>
              <a:t>Context Manager Protocol</a:t>
            </a:r>
          </a:p>
          <a:p>
            <a:pPr lvl="1"/>
            <a:r>
              <a:rPr lang="en-US" sz="2000" dirty="0"/>
              <a:t>can use in a </a:t>
            </a:r>
            <a:r>
              <a:rPr lang="en-US" sz="2000" dirty="0">
                <a:latin typeface="Courier" pitchFamily="2" charset="0"/>
              </a:rPr>
              <a:t>with as </a:t>
            </a:r>
            <a:r>
              <a:rPr lang="en-US" sz="2000" dirty="0"/>
              <a:t>statement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</a:rPr>
              <a:t>entry</a:t>
            </a:r>
            <a:r>
              <a:rPr lang="en-US" sz="2000" dirty="0"/>
              <a:t> behaviour opens file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</a:rPr>
              <a:t>exit</a:t>
            </a:r>
            <a:r>
              <a:rPr lang="en-US" sz="2000" dirty="0"/>
              <a:t> behaviour closes the file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best practice / pythonic way to open and close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8628E-DF1B-AE44-9885-299864DF3B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D065B-FE5A-F44A-9DAE-99AFC2F9D0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AD2E-1428-7A4A-90FF-10C299DEC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23CC6-C312-F444-AA47-79D1EC9B4CCB}"/>
              </a:ext>
            </a:extLst>
          </p:cNvPr>
          <p:cNvSpPr txBox="1"/>
          <p:nvPr/>
        </p:nvSpPr>
        <p:spPr>
          <a:xfrm>
            <a:off x="2504728" y="3645024"/>
            <a:ext cx="370927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open(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myfile.txt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 as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lines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f.readlines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print(line, end='')</a:t>
            </a:r>
          </a:p>
        </p:txBody>
      </p:sp>
      <p:pic>
        <p:nvPicPr>
          <p:cNvPr id="9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7C11F467-D7CC-A1E5-3FE4-BAC27257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4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7C59-3E76-354E-872B-8FF0582B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Access </a:t>
            </a:r>
            <a:r>
              <a:rPr lang="en-GB"/>
              <a:t>can raise </a:t>
            </a:r>
            <a:r>
              <a:rPr lang="en-GB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E2F32-3144-9F49-BBFD-A2B0D086E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Try accessing a file that does not exist!</a:t>
            </a:r>
          </a:p>
          <a:p>
            <a:endParaRPr lang="en-GB" sz="2400" dirty="0"/>
          </a:p>
          <a:p>
            <a:pPr lvl="2"/>
            <a:endParaRPr lang="en-GB" sz="1600" dirty="0"/>
          </a:p>
          <a:p>
            <a:pPr marL="0" indent="0">
              <a:buNone/>
            </a:pPr>
            <a:r>
              <a:rPr lang="en-GB" sz="2400" dirty="0"/>
              <a:t>	</a:t>
            </a:r>
          </a:p>
          <a:p>
            <a:r>
              <a:rPr lang="en-GB" sz="2400" dirty="0"/>
              <a:t>Can wrap in try block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2E934-7AD9-1749-9231-420C4D6B3EE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74CAD-787D-104A-81AA-8D6A9A0453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6E9AF-C54F-AF4E-8136-70BCB1AD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91DB6-13F9-8842-9ADA-C0071234C809}"/>
              </a:ext>
            </a:extLst>
          </p:cNvPr>
          <p:cNvSpPr txBox="1"/>
          <p:nvPr/>
        </p:nvSpPr>
        <p:spPr>
          <a:xfrm>
            <a:off x="848544" y="2112039"/>
            <a:ext cx="54006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('myfile2.txt', 'r')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f: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lines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f.readlines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print(line, end='')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147A8-8524-5048-9892-8719F2CE4B62}"/>
              </a:ext>
            </a:extLst>
          </p:cNvPr>
          <p:cNvSpPr txBox="1"/>
          <p:nvPr/>
        </p:nvSpPr>
        <p:spPr>
          <a:xfrm>
            <a:off x="3756021" y="2712203"/>
            <a:ext cx="5544616" cy="954107"/>
          </a:xfrm>
          <a:prstGeom prst="rect">
            <a:avLst/>
          </a:prstGeom>
          <a:solidFill>
            <a:srgbClr val="FFD2C8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Traceback (most recent call last):</a:t>
            </a:r>
          </a:p>
          <a:p>
            <a:r>
              <a:rPr lang="en-GB" sz="1400" dirty="0">
                <a:solidFill>
                  <a:schemeClr val="tx1"/>
                </a:solidFill>
              </a:rPr>
              <a:t>  File "/read-file-using-</a:t>
            </a:r>
            <a:r>
              <a:rPr lang="en-GB" sz="1400" dirty="0" err="1">
                <a:solidFill>
                  <a:schemeClr val="tx1"/>
                </a:solidFill>
              </a:rPr>
              <a:t>with.py</a:t>
            </a:r>
            <a:r>
              <a:rPr lang="en-GB" sz="1400" dirty="0">
                <a:solidFill>
                  <a:schemeClr val="tx1"/>
                </a:solidFill>
              </a:rPr>
              <a:t>", line 4, in &lt;module&gt;</a:t>
            </a:r>
          </a:p>
          <a:p>
            <a:r>
              <a:rPr lang="en-GB" sz="1400" dirty="0">
                <a:solidFill>
                  <a:schemeClr val="tx1"/>
                </a:solidFill>
              </a:rPr>
              <a:t>    with open('myfile2.txt', 'r') as f: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FileNotFoundError</a:t>
            </a:r>
            <a:r>
              <a:rPr lang="en-GB" sz="1400" dirty="0">
                <a:solidFill>
                  <a:schemeClr val="tx1"/>
                </a:solidFill>
              </a:rPr>
              <a:t>: [</a:t>
            </a:r>
            <a:r>
              <a:rPr lang="en-GB" sz="1400" dirty="0" err="1">
                <a:solidFill>
                  <a:schemeClr val="tx1"/>
                </a:solidFill>
              </a:rPr>
              <a:t>Errno</a:t>
            </a:r>
            <a:r>
              <a:rPr lang="en-GB" sz="1400" dirty="0">
                <a:solidFill>
                  <a:schemeClr val="tx1"/>
                </a:solidFill>
              </a:rPr>
              <a:t> 2] No such file or directory: 'myfile2.txt'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25773-374F-7948-B191-C4FDE012BA11}"/>
              </a:ext>
            </a:extLst>
          </p:cNvPr>
          <p:cNvSpPr txBox="1"/>
          <p:nvPr/>
        </p:nvSpPr>
        <p:spPr>
          <a:xfrm>
            <a:off x="992560" y="4103638"/>
            <a:ext cx="3856221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try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chemeClr val="tx1"/>
                </a:solidFill>
              </a:rPr>
              <a:t>with</a:t>
            </a:r>
            <a:r>
              <a:rPr lang="en-GB" dirty="0">
                <a:solidFill>
                  <a:schemeClr val="tx1"/>
                </a:solidFill>
              </a:rPr>
              <a:t> open(</a:t>
            </a:r>
            <a:r>
              <a:rPr lang="en-GB" b="1" dirty="0">
                <a:solidFill>
                  <a:schemeClr val="tx1"/>
                </a:solidFill>
              </a:rPr>
              <a:t>'myfile2.txt'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'r'</a:t>
            </a:r>
            <a:r>
              <a:rPr lang="en-GB" dirty="0">
                <a:solidFill>
                  <a:schemeClr val="tx1"/>
                </a:solidFill>
              </a:rPr>
              <a:t>)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f: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lines = </a:t>
            </a:r>
            <a:r>
              <a:rPr lang="en-GB" dirty="0" err="1">
                <a:solidFill>
                  <a:schemeClr val="tx1"/>
                </a:solidFill>
              </a:rPr>
              <a:t>f.readlines</a:t>
            </a:r>
            <a:r>
              <a:rPr lang="en-GB" dirty="0">
                <a:solidFill>
                  <a:schemeClr val="tx1"/>
                </a:solidFill>
              </a:rPr>
              <a:t>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</a:t>
            </a:r>
            <a:r>
              <a:rPr lang="en-GB" b="1" dirty="0">
                <a:solidFill>
                  <a:schemeClr val="tx1"/>
                </a:solidFill>
              </a:rPr>
              <a:t>for</a:t>
            </a:r>
            <a:r>
              <a:rPr lang="en-GB" dirty="0">
                <a:solidFill>
                  <a:schemeClr val="tx1"/>
                </a:solidFill>
              </a:rPr>
              <a:t> line </a:t>
            </a:r>
            <a:r>
              <a:rPr lang="en-GB" b="1" dirty="0">
                <a:solidFill>
                  <a:schemeClr val="tx1"/>
                </a:solidFill>
              </a:rPr>
              <a:t>in</a:t>
            </a:r>
            <a:r>
              <a:rPr lang="en-GB" dirty="0">
                <a:solidFill>
                  <a:schemeClr val="tx1"/>
                </a:solidFill>
              </a:rPr>
              <a:t> lines: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 print(line, end=</a:t>
            </a:r>
            <a:r>
              <a:rPr lang="en-GB" b="1" dirty="0">
                <a:solidFill>
                  <a:schemeClr val="tx1"/>
                </a:solidFill>
              </a:rPr>
              <a:t>''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except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FileNotFoundError</a:t>
            </a:r>
            <a:r>
              <a:rPr lang="en-GB" dirty="0">
                <a:solidFill>
                  <a:schemeClr val="tx1"/>
                </a:solidFill>
              </a:rPr>
              <a:t> as err: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'oops'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print(err)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B7F83-CC1E-394E-BD53-20D089B9E8EA}"/>
              </a:ext>
            </a:extLst>
          </p:cNvPr>
          <p:cNvSpPr txBox="1"/>
          <p:nvPr/>
        </p:nvSpPr>
        <p:spPr>
          <a:xfrm>
            <a:off x="3904506" y="6001406"/>
            <a:ext cx="4000822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oops</a:t>
            </a:r>
          </a:p>
          <a:p>
            <a:r>
              <a:rPr lang="en-GB" sz="1400" dirty="0">
                <a:solidFill>
                  <a:schemeClr val="tx1"/>
                </a:solidFill>
              </a:rPr>
              <a:t>[</a:t>
            </a:r>
            <a:r>
              <a:rPr lang="en-GB" sz="1400" dirty="0" err="1">
                <a:solidFill>
                  <a:schemeClr val="tx1"/>
                </a:solidFill>
              </a:rPr>
              <a:t>Errno</a:t>
            </a:r>
            <a:r>
              <a:rPr lang="en-GB" sz="1400" dirty="0">
                <a:solidFill>
                  <a:schemeClr val="tx1"/>
                </a:solidFill>
              </a:rPr>
              <a:t> 2] No such file or directory: 'myfile2.txt'</a:t>
            </a:r>
          </a:p>
        </p:txBody>
      </p:sp>
      <p:pic>
        <p:nvPicPr>
          <p:cNvPr id="11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F24A8498-B8DA-ACD5-876E-B48CF886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1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4ADF-79BF-C649-BD95-789994BE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7632-1C3C-4F40-98C2-0CCEFDF18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 file object’s </a:t>
            </a:r>
            <a:r>
              <a:rPr lang="en-US" sz="2400" dirty="0">
                <a:latin typeface="Courier" pitchFamily="2" charset="0"/>
              </a:rPr>
              <a:t>write() </a:t>
            </a:r>
            <a:r>
              <a:rPr lang="en-US" sz="2400" dirty="0"/>
              <a:t>method </a:t>
            </a:r>
          </a:p>
          <a:p>
            <a:pPr lvl="1"/>
            <a:r>
              <a:rPr lang="en-US" sz="2000" dirty="0"/>
              <a:t>assuming file was opened in write mode</a:t>
            </a:r>
          </a:p>
          <a:p>
            <a:pPr lvl="1"/>
            <a:r>
              <a:rPr lang="en-GB" sz="2000" dirty="0"/>
              <a:t>write method </a:t>
            </a:r>
            <a:r>
              <a:rPr lang="en-GB" sz="2000" i="1" dirty="0"/>
              <a:t>does not</a:t>
            </a:r>
            <a:r>
              <a:rPr lang="en-GB" sz="2000" dirty="0"/>
              <a:t> add a newline character ('\n') to the end of line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8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don’t forget to close the file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E1070-0F69-2640-AA63-BA83DA18BD1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F5E74-EE4B-AD42-878A-E4C5A281C9D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677C6-6007-3C41-AB50-7B8875B8CD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0C60D-39A4-7B4B-B7B2-688318CC2E8C}"/>
              </a:ext>
            </a:extLst>
          </p:cNvPr>
          <p:cNvSpPr txBox="1"/>
          <p:nvPr/>
        </p:nvSpPr>
        <p:spPr>
          <a:xfrm>
            <a:off x="2936776" y="3068960"/>
            <a:ext cx="4974939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file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open('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'w')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('Hello My World\n')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('Working with file sis easy\n')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('It is cool ...\n')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(f'{58}\n')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print(exp)</a:t>
            </a:r>
          </a:p>
        </p:txBody>
      </p:sp>
      <p:pic>
        <p:nvPicPr>
          <p:cNvPr id="8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8FA846D4-A2D7-CC9C-CD96-5E6176B11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7264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6E722D-57E8-45BB-A9C7-6A181E4855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073C0C-96F0-4DDA-A357-D7F67084D7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3905</TotalTime>
  <Words>1355</Words>
  <Application>Microsoft Macintosh PowerPoint</Application>
  <PresentationFormat>A4 Paper (210x297 mm)</PresentationFormat>
  <Paragraphs>198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Courier</vt:lpstr>
      <vt:lpstr>Garamond</vt:lpstr>
      <vt:lpstr>Times New Roman</vt:lpstr>
      <vt:lpstr>Verdana</vt:lpstr>
      <vt:lpstr>Wingdings</vt:lpstr>
      <vt:lpstr>Default Design</vt:lpstr>
      <vt:lpstr>1_Default Design</vt:lpstr>
      <vt:lpstr>Files in Python</vt:lpstr>
      <vt:lpstr>Plan for Session</vt:lpstr>
      <vt:lpstr>Obtaining a reference to a file</vt:lpstr>
      <vt:lpstr>File Access Modes</vt:lpstr>
      <vt:lpstr>Reading Files</vt:lpstr>
      <vt:lpstr>File Contents Iteration</vt:lpstr>
      <vt:lpstr>Using files and with statement</vt:lpstr>
      <vt:lpstr>File Access can raise Errors</vt:lpstr>
      <vt:lpstr>Writing Data to Files</vt:lpstr>
      <vt:lpstr>Renaming and Deleting Files</vt:lpstr>
      <vt:lpstr>Working with CSV Files</vt:lpstr>
      <vt:lpstr>Working with CSV Files</vt:lpstr>
      <vt:lpstr>Working with CSV Files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148</cp:revision>
  <cp:lastPrinted>2023-08-04T08:44:42Z</cp:lastPrinted>
  <dcterms:modified xsi:type="dcterms:W3CDTF">2025-02-24T08:08:27Z</dcterms:modified>
</cp:coreProperties>
</file>